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3"/>
  </p:notesMasterIdLst>
  <p:sldIdLst>
    <p:sldId id="274" r:id="rId2"/>
    <p:sldId id="258" r:id="rId3"/>
    <p:sldId id="278" r:id="rId4"/>
    <p:sldId id="261" r:id="rId5"/>
    <p:sldId id="275" r:id="rId6"/>
    <p:sldId id="263" r:id="rId7"/>
    <p:sldId id="276" r:id="rId8"/>
    <p:sldId id="266" r:id="rId9"/>
    <p:sldId id="262" r:id="rId10"/>
    <p:sldId id="267" r:id="rId11"/>
    <p:sldId id="277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FFFFFF"/>
    <a:srgbClr val="235685"/>
    <a:srgbClr val="000000"/>
    <a:srgbClr val="18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76823"/>
  </p:normalViewPr>
  <p:slideViewPr>
    <p:cSldViewPr snapToGrid="0">
      <p:cViewPr>
        <p:scale>
          <a:sx n="93" d="100"/>
          <a:sy n="93" d="100"/>
        </p:scale>
        <p:origin x="1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tiff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B6C261-B1C1-FE4F-86AF-13F305788D6F}" type="datetimeFigureOut">
              <a:rPr lang="fi-FI" smtClean="0"/>
              <a:t>21.6.2018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4FD50-473B-9B4C-A9E8-E543FF2C695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32927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Здравствуйте уважаемая комиссия</a:t>
            </a:r>
          </a:p>
          <a:p>
            <a:r>
              <a:rPr lang="ru-RU" dirty="0"/>
              <a:t>Тема дипломного проекта «Симулятор распространения света оптической системы»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FD50-473B-9B4C-A9E8-E543FF2C6951}" type="slidenum">
              <a:rPr lang="fi-FI" smtClean="0"/>
              <a:t>1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715229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картинке слева изображено то, как мы видим свет в обычной жизни, а на картинке справа то, как мы бы видели свет в тумане. </a:t>
            </a:r>
          </a:p>
          <a:p>
            <a:r>
              <a:rPr lang="ru-RU" dirty="0"/>
              <a:t>Похожим образом работает моя программа, она на подобии частичек тумана собирает собирает информацию о световых лучах и наглядно показывает работы света, при этом сохраняя четкость картинки.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FD50-473B-9B4C-A9E8-E543FF2C6951}" type="slidenum">
              <a:rPr lang="fi-FI" smtClean="0"/>
              <a:t>10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894671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Выбрать источник света –</a:t>
            </a:r>
            <a:r>
              <a:rPr lang="en-US" dirty="0"/>
              <a:t> </a:t>
            </a:r>
            <a:r>
              <a:rPr lang="ru-RU" dirty="0"/>
              <a:t>Лазер (спросить у комиссии)</a:t>
            </a:r>
          </a:p>
          <a:p>
            <a:r>
              <a:rPr lang="ru-RU" dirty="0"/>
              <a:t>Добавить линзу и объяснить какие линзы можно добавлять</a:t>
            </a:r>
          </a:p>
          <a:p>
            <a:r>
              <a:rPr lang="ru-RU" dirty="0"/>
              <a:t>Удалить линзу и добавить призму и показать дисперсию света</a:t>
            </a:r>
          </a:p>
          <a:p>
            <a:r>
              <a:rPr lang="ru-RU" dirty="0"/>
              <a:t>Экспортировать сцену с призмой</a:t>
            </a:r>
          </a:p>
          <a:p>
            <a:r>
              <a:rPr lang="ru-RU" dirty="0"/>
              <a:t>Удалить призму</a:t>
            </a:r>
          </a:p>
          <a:p>
            <a:r>
              <a:rPr lang="ru-RU" dirty="0"/>
              <a:t>Импортировать сцену с окуляром </a:t>
            </a:r>
            <a:r>
              <a:rPr lang="ru-RU" dirty="0" err="1"/>
              <a:t>Эрфле</a:t>
            </a:r>
            <a:r>
              <a:rPr lang="ru-RU" dirty="0"/>
              <a:t> (пример посложнее) для работы с телескопами</a:t>
            </a:r>
          </a:p>
          <a:p>
            <a:r>
              <a:rPr lang="ru-RU" dirty="0"/>
              <a:t>Показать что можно настроить в настройках)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FD50-473B-9B4C-A9E8-E543FF2C6951}" type="slidenum">
              <a:rPr lang="fi-FI" smtClean="0"/>
              <a:t>11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30182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Целью моего приложения является помощь тем, кто хочет разобраться в оптике, а также тем, кто хочет ее объяснить, посредством интерактивного взаимодействия с виртуальной оптической системой на экране монитора.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Оптические приборы дорого стоит и не всегда можно показать их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Для достижения этой цели я поставил следующие задачи</a:t>
            </a:r>
            <a:r>
              <a:rPr lang="en-US" dirty="0"/>
              <a:t>: </a:t>
            </a:r>
            <a:r>
              <a:rPr lang="ru-RU" dirty="0"/>
              <a:t>изучить аналоги, их достоинства и недостатки, изучить основы оптики и применить полученные знания для написания своего приложения.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FD50-473B-9B4C-A9E8-E543FF2C6951}" type="slidenum">
              <a:rPr lang="fi-FI" smtClean="0"/>
              <a:t>2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26900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Разработанный мной дипломный проект подтверждает следующие компетенции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FD50-473B-9B4C-A9E8-E543FF2C6951}" type="slidenum">
              <a:rPr lang="fi-FI" smtClean="0"/>
              <a:t>3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079347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Рассмотрим пример того, как мой продукт может быть использован на практике</a:t>
            </a:r>
            <a:br>
              <a:rPr lang="ru-RU" dirty="0"/>
            </a:br>
            <a:r>
              <a:rPr lang="ru-RU" dirty="0"/>
              <a:t>Например учитель физики хочет объяснить ученикам как работает преломление света, для этого он может в моем приложении заранее смоделировать сцену и продемонстрировать ученикам разные оптические явления.</a:t>
            </a:r>
          </a:p>
          <a:p>
            <a:r>
              <a:rPr lang="ru-RU" dirty="0"/>
              <a:t>Также мое приложения можно использовать для моделирования оптических систем.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FD50-473B-9B4C-A9E8-E543FF2C6951}" type="slidenum">
              <a:rPr lang="fi-FI" smtClean="0"/>
              <a:t>4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48590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Перед тем как приступить к разработке мной были </a:t>
            </a:r>
            <a:r>
              <a:rPr lang="ru-RU" dirty="0" err="1"/>
              <a:t>проаннализирвоны</a:t>
            </a:r>
            <a:r>
              <a:rPr lang="ru-RU" dirty="0"/>
              <a:t> аналоги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FD50-473B-9B4C-A9E8-E543FF2C6951}" type="slidenum">
              <a:rPr lang="fi-FI" smtClean="0"/>
              <a:t>5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56204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OpticStudio</a:t>
            </a:r>
            <a:r>
              <a:rPr lang="fi-FI" dirty="0"/>
              <a:t> – </a:t>
            </a:r>
            <a:r>
              <a:rPr lang="ru-RU" dirty="0"/>
              <a:t>это профессиональный инструмент для моделирования оптических приборов, обладающий широким функционалом </a:t>
            </a:r>
          </a:p>
          <a:p>
            <a:r>
              <a:rPr lang="ru-RU" dirty="0"/>
              <a:t>—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Большое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количество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инструментов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анализа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моделирования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оптимизации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оптических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систем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fi-FI" dirty="0">
                <a:effectLst/>
              </a:rPr>
              <a:t> </a:t>
            </a:r>
            <a:endParaRPr lang="ru-RU" dirty="0">
              <a:effectLst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 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Высокая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цена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—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5,5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тысяч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долларов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персональную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лицензию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fi-FI" dirty="0">
                <a:effectLst/>
              </a:rPr>
              <a:t> 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FD50-473B-9B4C-A9E8-E543FF2C6951}" type="slidenum">
              <a:rPr lang="fi-FI" smtClean="0"/>
              <a:t>6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800457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VirtualLab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Fusion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профессиональный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инструмент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моделирования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оптически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систем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+  Большое множество функций,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сть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документация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приложению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обучающие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видеоролики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fi-FI" dirty="0">
                <a:effectLst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fi-FI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/>
              <a:t>—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Высокая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сложность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работы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i-FI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продукта нет в публичном доступе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fi-FI" dirty="0">
                <a:effectLst/>
              </a:rPr>
              <a:t> 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FD50-473B-9B4C-A9E8-E543FF2C6951}" type="slidenum">
              <a:rPr lang="fi-FI" smtClean="0"/>
              <a:t>7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63097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Программа должно обладать функционалом </a:t>
            </a:r>
            <a:r>
              <a:rPr lang="ru-RU" dirty="0" err="1"/>
              <a:t>предстваленном</a:t>
            </a:r>
            <a:r>
              <a:rPr lang="ru-RU" dirty="0"/>
              <a:t> на этом слайде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FD50-473B-9B4C-A9E8-E543FF2C6951}" type="slidenum">
              <a:rPr lang="fi-FI" smtClean="0"/>
              <a:t>8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422995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Я использую </a:t>
            </a:r>
            <a:r>
              <a:rPr lang="en-US" dirty="0"/>
              <a:t>JavaScript </a:t>
            </a:r>
            <a:r>
              <a:rPr lang="ru-RU" dirty="0"/>
              <a:t>так как это единственный язык программирования, на котором можно писать интерактивные веб-приложения.</a:t>
            </a:r>
          </a:p>
          <a:p>
            <a:r>
              <a:rPr lang="ru-RU" dirty="0"/>
              <a:t>Также я использую </a:t>
            </a:r>
            <a:r>
              <a:rPr lang="en-US" dirty="0"/>
              <a:t>WebGL </a:t>
            </a:r>
            <a:r>
              <a:rPr lang="ru-RU" dirty="0"/>
              <a:t>для рендеринга сцены с помощью видеокарты и </a:t>
            </a:r>
            <a:r>
              <a:rPr lang="en-US" dirty="0"/>
              <a:t>React </a:t>
            </a:r>
            <a:r>
              <a:rPr lang="ru-RU" dirty="0"/>
              <a:t>для построения интерфейса приложения</a:t>
            </a:r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FD50-473B-9B4C-A9E8-E543FF2C6951}" type="slidenum">
              <a:rPr lang="fi-FI" smtClean="0"/>
              <a:t>9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15533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5B3F6-E483-1945-8FD4-5F4CDC829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EAD954-5C4C-6941-9BF4-122B6656D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4DA00-6732-B346-ABB4-2EF78A7DE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1D478-BA17-F643-AAB8-C963253F2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69A36-390C-A94B-89F6-E99A9AA95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309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ED45C-7BA8-8B43-99DD-CC135D2D8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E3EE9E-4455-4A45-B8A8-8D0F3F473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109B06-8658-0846-82BC-FF23A41A0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9CD34-AE91-AB43-9154-7C3ECE0A5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5ACCD-6CFD-1642-830E-3BCDDBC7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00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EE7EF4-0ABC-BE49-B9A5-13D8885AFA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18C63-8D16-AA4D-83B4-4871B8F580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620C5-8CBC-6E40-A735-A771147B8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77749-6CEC-8E45-A3C7-8EC78B6FB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691B6-85F5-7842-AF7C-C69286041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1658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F1239-4C97-9148-9F84-364A708D6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896FF-5052-1246-97FF-6B6BDDCBE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E20B2-D859-594F-ACF5-F0804707A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C602C-6416-4E4B-8C88-4E791333F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613E1-29E4-D842-AAA1-33CDB60C1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0197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51B8D-9430-8448-94FA-2CDB516D8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64FC4-ADEA-0344-BF02-2E228C65C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44D81-9A2E-4F4C-A213-707339467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73D37-EC32-404F-B598-F71D9C579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49BC8-9B63-6648-8DE3-93082D588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956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2CAEB-C406-D24E-8F74-9049AA162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5868F-F8CC-0F42-8D63-DE3787EE3C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CD6B7E-2A4C-F042-BE05-69DC4FC56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9B2E3F-BA71-E940-B36E-7AEEBACF5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8CD96F-6B14-2E46-A4F1-76A881A2F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44EA9D-1D8E-694D-87F9-09F8C7623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8402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56DA0-03B2-CB4E-8025-220097CF8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5CE95-87D8-014E-BB54-47C5064F4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C6205E-BA9F-4546-B92E-3C8D43C2B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AB4DBA-8DC3-B944-8127-C1701687F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E1EE55-13C0-3A4E-BB8B-F31670612B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A01E65-8D4D-3240-9ACA-F16031994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2D3526-474C-C545-ACF0-20CB80A7E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A3CEC3-A180-8C41-8B7F-92FFDB553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939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27AB2-0A31-4E4E-902E-9B1AE59A4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272AB7-2B76-2E44-BE66-8BB8F38DC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750142-7887-0943-890D-6C417C647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8EDCE-165F-3B42-ABD3-50FBE6062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9633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6F5FC1-EA50-014D-A546-9295B8BB4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944DE7-2C19-6F49-98B7-E21C91760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66D47D-1913-D643-B42E-835C8EE32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052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04BEB-B079-304D-A104-8A85F3C72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A43A0-523E-8347-BB98-AE67E33CE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88F52A-9594-C443-8078-21C4DCAF3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34CA56-4EA8-8143-A987-695C77B44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8DB61-FAE3-F04F-8EEE-499C3E86E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33A0A-3562-6740-BB35-194CDF64F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0041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39188-95AC-D345-BB6C-C52971F08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E59E4E-CB89-7847-BC71-C9B6CB84D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0634C-A1CD-5B4B-AC19-82F437EA8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78C95C-41E3-6340-B953-EFDF914C8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954A39-F109-DB4E-ABC4-5647E3969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6E47BE-19BC-AE48-8501-10604CCF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7277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4C9698-2699-3C41-B55D-E7AC495BA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4C1F3-819E-8B42-A248-665F48260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44BEA-94A2-CF40-B07A-D606B9C98B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BC26D-9863-43D7-8044-3AD592072C49}" type="datetimeFigureOut">
              <a:rPr lang="ru-RU" smtClean="0"/>
              <a:t>21.06.2018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2985C-45FB-BF4B-8D38-043214337E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BACE7-1740-764A-8F89-60C9438B0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0595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https://zemaxprod.azureedge.net/cmsstorage/zemax_2017/media/zmximages/opticstudio_screen844x500.jpg?width=508&amp;height=30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https://www.wyrowski-photonics.com/fileadmin/inhalte/startseite/optisches-system_1800x900.jpg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03157" y="109182"/>
            <a:ext cx="5785686" cy="90794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КОМИТЕТ ПО ОБРАЗОВАНИЮ ПРАВИЛЬТЕЛЬСТВА САНКТ-ПЕТЕРБУРГА</a:t>
            </a:r>
          </a:p>
          <a:p>
            <a:pPr algn="ctr"/>
            <a:r>
              <a:rPr lang="ru-RU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САНКТ- ПЕТЕРБУРГСКОЕ ГОСУДАРСТВЕННОЕ БЮДЖЕТНОЕ </a:t>
            </a:r>
            <a:br>
              <a:rPr lang="ru-RU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ПРОФЕССИОНАЛЬНОЕ ОБРАЗОВАТЕЛЬНОЕ УЧРЕЖДЕНИЕ </a:t>
            </a:r>
            <a:br>
              <a:rPr lang="ru-RU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«КОЛЛЕДЖ ИНФОРМАЦИОННЫХ ТЕХНОЛОГИЙ» 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63220" y="6348484"/>
            <a:ext cx="2265557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ru-RU" sz="1600" b="1" dirty="0"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 201</a:t>
            </a:r>
            <a:r>
              <a:rPr lang="en-US" sz="1600" b="1" dirty="0"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ru-RU" sz="1600" dirty="0"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88843" y="3960303"/>
            <a:ext cx="2119234" cy="1754326"/>
          </a:xfrm>
          <a:prstGeom prst="rect">
            <a:avLst/>
          </a:prstGeom>
          <a:noFill/>
          <a:effectLst>
            <a:outerShdw blurRad="50800" dist="50800" dir="5400000" sx="1000" sy="1000" algn="ctr" rotWithShape="0">
              <a:schemeClr val="bg1">
                <a:alpha val="0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Подготовил работу: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443 группы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Зарипов Григорий</a:t>
            </a:r>
          </a:p>
          <a:p>
            <a:b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Фомин А.В.</a:t>
            </a:r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>
          <a:xfrm>
            <a:off x="468696" y="1732952"/>
            <a:ext cx="11254604" cy="2387600"/>
          </a:xfrm>
          <a:effectLst/>
        </p:spPr>
        <p:txBody>
          <a:bodyPr>
            <a:normAutofit fontScale="90000"/>
          </a:bodyPr>
          <a:lstStyle/>
          <a:p>
            <a:r>
              <a:rPr lang="ru-RU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Дипломный проект </a:t>
            </a:r>
            <a:br>
              <a:rPr lang="ru-RU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Веб-приложение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5300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Симулятор распространения света оптической системы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3174587928"/>
      </p:ext>
    </p:extLst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B51B3E-25E9-E247-A0A1-2F1EC61FFC36}"/>
              </a:ext>
            </a:extLst>
          </p:cNvPr>
          <p:cNvSpPr txBox="1"/>
          <p:nvPr/>
        </p:nvSpPr>
        <p:spPr>
          <a:xfrm>
            <a:off x="3851379" y="290828"/>
            <a:ext cx="448924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</a:t>
            </a:r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АЛГОРИТМА</a:t>
            </a:r>
            <a:endParaRPr lang="fi-FI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Прямая соединительная линия 13">
            <a:extLst>
              <a:ext uri="{FF2B5EF4-FFF2-40B4-BE49-F238E27FC236}">
                <a16:creationId xmlns:a16="http://schemas.microsoft.com/office/drawing/2014/main" id="{7885AAEB-C212-9048-B827-E434F281CEB7}"/>
              </a:ext>
            </a:extLst>
          </p:cNvPr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744FA93-1691-0E4A-B312-E237CFFBA828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1"/>
          <a:stretch/>
        </p:blipFill>
        <p:spPr>
          <a:xfrm>
            <a:off x="1171758" y="1352657"/>
            <a:ext cx="9742985" cy="492424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8968581"/>
      </p:ext>
    </p:extLst>
  </p:cSld>
  <p:clrMapOvr>
    <a:masterClrMapping/>
  </p:clrMapOvr>
  <p:transition spd="slow"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B51B3E-25E9-E247-A0A1-2F1EC61FFC36}"/>
              </a:ext>
            </a:extLst>
          </p:cNvPr>
          <p:cNvSpPr txBox="1"/>
          <p:nvPr/>
        </p:nvSpPr>
        <p:spPr>
          <a:xfrm>
            <a:off x="3425749" y="247285"/>
            <a:ext cx="534050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 ПРИЛОЖЕНИЯ</a:t>
            </a:r>
            <a:endParaRPr lang="fi-FI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Прямая соединительная линия 13">
            <a:extLst>
              <a:ext uri="{FF2B5EF4-FFF2-40B4-BE49-F238E27FC236}">
                <a16:creationId xmlns:a16="http://schemas.microsoft.com/office/drawing/2014/main" id="{7885AAEB-C212-9048-B827-E434F281CEB7}"/>
              </a:ext>
            </a:extLst>
          </p:cNvPr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BBD11DF-35E3-9B42-B39C-64761A427BD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71758" y="1266447"/>
            <a:ext cx="9848484" cy="509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74503"/>
      </p:ext>
    </p:extLst>
  </p:cSld>
  <p:clrMapOvr>
    <a:masterClrMapping/>
  </p:clrMapOvr>
  <p:transition spd="slow"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525928" y="306217"/>
            <a:ext cx="1109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>
            <a:off x="1156517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42924" y="1002524"/>
            <a:ext cx="104620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прикладного веб приложения, позволяющего построить и свою оптическую систему с заданными параметрами с возможностью экспорта и импорта сцен.</a:t>
            </a:r>
            <a:endParaRPr lang="fi-FI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1156517" y="239915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96730" y="2897017"/>
            <a:ext cx="15680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56517" y="34202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306471" y="3601360"/>
            <a:ext cx="9224000" cy="26161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-285750">
              <a:buFont typeface="Calibri" panose="020F0502020204030204" pitchFamily="34" charset="0"/>
              <a:buChar char="‒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выполнить обзор и анализ существующих аналогов;</a:t>
            </a:r>
            <a:endParaRPr lang="fi-FI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85750">
              <a:buFont typeface="Calibri" panose="020F0502020204030204" pitchFamily="34" charset="0"/>
              <a:buChar char="‒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рассмотреть виды линз;</a:t>
            </a:r>
            <a:endParaRPr lang="fi-FI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85750">
              <a:buFont typeface="Calibri" panose="020F0502020204030204" pitchFamily="34" charset="0"/>
              <a:buChar char="‒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принцип преломления света;</a:t>
            </a:r>
            <a:endParaRPr lang="fi-FI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85750">
              <a:buFont typeface="Calibri" panose="020F0502020204030204" pitchFamily="34" charset="0"/>
              <a:buChar char="‒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найти математическую модель транспортировки света;</a:t>
            </a:r>
            <a:endParaRPr lang="fi-FI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85750">
              <a:buFont typeface="Calibri" panose="020F0502020204030204" pitchFamily="34" charset="0"/>
              <a:buChar char="‒"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использовать полученные знания для рендеринга сцены. </a:t>
            </a:r>
            <a:endParaRPr lang="fi-FI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Calibri" panose="020F0502020204030204" pitchFamily="34" charset="0"/>
              <a:buChar char="‒"/>
            </a:pP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684016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D513A-6AC5-E64F-8C00-D44A4B56B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9926"/>
            <a:ext cx="10515600" cy="5555673"/>
          </a:xfrm>
        </p:spPr>
        <p:txBody>
          <a:bodyPr>
            <a:normAutofit lnSpcReduction="10000"/>
          </a:bodyPr>
          <a:lstStyle/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ПМ 01. Разработка программных модулей программного обеспечения для компьютерных систем: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1.1. Выполнять разработку спецификаций отдельных компонент.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1.2. Осуществлять разработку кода программного продукта на основе готовых спецификаций на уровне модуля.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1.4. Выполнять тестирование программных модулей.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1.5. Осуществлять оптимизацию программного кода модуля.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1.6. Разрабатывать компоненты проектной и технической документации с использованием графических языков спецификаций.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ПМ 02. Разработка и администрирование баз данных: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2.1. Разрабатывать объекты базы данных.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2.2. Реализовывать базу данных в конкретной системе управления базами данных.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2.3. Решать вопросы администрирования базы данных.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2.4. Реализовывать методы и технологии защиты информации в базах данных.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ПМ 03. Участие в интеграции программных модулей: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3.1. Анализировать проектную и техническую документацию на уровне взаимодействия компонент программного обеспечения.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3.2. Выполнить интеграцию модулей в программную среду.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3.3. Выполнить отладку программного продукта с использованием специализированных программных средств.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3.4. Осуществлять разработку тестовых наборов и тестовых сценариев.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3.5. Производить инспектирование компонент программного продукта на предмет соответствия стандартам кодирования.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Font typeface="System Font Regular"/>
              <a:buChar char="—"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 3.6. Разрабатывать техническую документацию.</a:t>
            </a:r>
            <a:endParaRPr lang="fi-FI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ECA8BB-D417-E24A-808B-E0722552CCF5}"/>
              </a:ext>
            </a:extLst>
          </p:cNvPr>
          <p:cNvSpPr txBox="1"/>
          <p:nvPr/>
        </p:nvSpPr>
        <p:spPr>
          <a:xfrm>
            <a:off x="4620724" y="191096"/>
            <a:ext cx="29505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КОМПЕТЕНЦИИ</a:t>
            </a:r>
          </a:p>
        </p:txBody>
      </p:sp>
    </p:spTree>
    <p:extLst>
      <p:ext uri="{BB962C8B-B14F-4D97-AF65-F5344CB8AC3E}">
        <p14:creationId xmlns:p14="http://schemas.microsoft.com/office/powerpoint/2010/main" val="537478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655492" y="1522835"/>
            <a:ext cx="4881016" cy="954107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Инструмент для понимания </a:t>
            </a:r>
          </a:p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работы распространения света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67594" y="4177523"/>
            <a:ext cx="475982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Наглядное моделирование</a:t>
            </a:r>
          </a:p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простых оптических систем. </a:t>
            </a:r>
            <a:b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74649" y="301932"/>
            <a:ext cx="5482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ПРАКТИЧЕСКАЯ ЗНАЧИМОСТЬ</a:t>
            </a:r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47C7D9D-B41B-D04A-A967-511DB5C479F9}"/>
              </a:ext>
            </a:extLst>
          </p:cNvPr>
          <p:cNvCxnSpPr>
            <a:cxnSpLocks/>
          </p:cNvCxnSpPr>
          <p:nvPr/>
        </p:nvCxnSpPr>
        <p:spPr>
          <a:xfrm>
            <a:off x="3655492" y="2772717"/>
            <a:ext cx="488101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0A1A25-6BA8-F349-BE36-73CC7D93932D}"/>
              </a:ext>
            </a:extLst>
          </p:cNvPr>
          <p:cNvCxnSpPr>
            <a:cxnSpLocks/>
          </p:cNvCxnSpPr>
          <p:nvPr/>
        </p:nvCxnSpPr>
        <p:spPr>
          <a:xfrm>
            <a:off x="5445369" y="2999428"/>
            <a:ext cx="13012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308977B-F219-CF4A-946D-0E1D131664D4}"/>
              </a:ext>
            </a:extLst>
          </p:cNvPr>
          <p:cNvCxnSpPr>
            <a:cxnSpLocks/>
          </p:cNvCxnSpPr>
          <p:nvPr/>
        </p:nvCxnSpPr>
        <p:spPr>
          <a:xfrm>
            <a:off x="2715491" y="5391227"/>
            <a:ext cx="66640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0805F24-4407-6C4B-80C1-59A26CDD0A0C}"/>
              </a:ext>
            </a:extLst>
          </p:cNvPr>
          <p:cNvCxnSpPr>
            <a:cxnSpLocks/>
          </p:cNvCxnSpPr>
          <p:nvPr/>
        </p:nvCxnSpPr>
        <p:spPr>
          <a:xfrm>
            <a:off x="5514641" y="5617938"/>
            <a:ext cx="13012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2220930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18109" y="2844030"/>
            <a:ext cx="35557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АНАЛОГИ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1171758" y="2819400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/>
        </p:nvCxnSpPr>
        <p:spPr>
          <a:xfrm>
            <a:off x="1171758" y="4038600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114353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5136442" y="306217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OpticStudio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195" descr="Image result for zenmax optical system simulator">
            <a:extLst>
              <a:ext uri="{FF2B5EF4-FFF2-40B4-BE49-F238E27FC236}">
                <a16:creationId xmlns:a16="http://schemas.microsoft.com/office/drawing/2014/main" id="{E4D280CF-1BE9-F649-ABC5-0B5915F96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638" y="1128708"/>
            <a:ext cx="9515292" cy="564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4191926"/>
      </p:ext>
    </p:extLst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693565" y="290828"/>
            <a:ext cx="280487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VirtualLab</a:t>
            </a: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Fusion</a:t>
            </a:r>
            <a:endParaRPr lang="fi-FI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>
            <a:extLst>
              <a:ext uri="{FF2B5EF4-FFF2-40B4-BE49-F238E27FC236}">
                <a16:creationId xmlns:a16="http://schemas.microsoft.com/office/drawing/2014/main" id="{19E0F213-D2EB-7542-9FB0-3A22EE993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1758" y="1352657"/>
            <a:ext cx="2357741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i-FI"/>
          </a:p>
        </p:txBody>
      </p:sp>
      <p:pic>
        <p:nvPicPr>
          <p:cNvPr id="2049" name="Picture 199" descr="https://www.wyrowski-photonics.com/fileadmin/inhalte/startseite/optisches-system_1800x900.jpg">
            <a:extLst>
              <a:ext uri="{FF2B5EF4-FFF2-40B4-BE49-F238E27FC236}">
                <a16:creationId xmlns:a16="http://schemas.microsoft.com/office/drawing/2014/main" id="{6AC269ED-B2D3-AD4A-991B-5E62BF374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758" y="1352658"/>
            <a:ext cx="9848484" cy="4911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704530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807200" y="532006"/>
            <a:ext cx="4577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ТЕХНИЧЕСКОЕ ЗАДАНИЕ</a:t>
            </a: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1171758" y="163715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65350" y="1637157"/>
            <a:ext cx="9661299" cy="44579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Программа должна выполнять следующие функции</a:t>
            </a:r>
            <a:r>
              <a:rPr 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6575" indent="-317500">
              <a:lnSpc>
                <a:spcPct val="150000"/>
              </a:lnSpc>
              <a:buFont typeface="Calibri" panose="020F0502020204030204" pitchFamily="34" charset="0"/>
              <a:buChar char="‒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отображение линз и лучей;</a:t>
            </a:r>
            <a:endParaRPr lang="fi-FI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6575" indent="-317500">
              <a:lnSpc>
                <a:spcPct val="150000"/>
              </a:lnSpc>
              <a:buFont typeface="Calibri" panose="020F0502020204030204" pitchFamily="34" charset="0"/>
              <a:buChar char="‒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и удаление линз;</a:t>
            </a:r>
            <a:endParaRPr lang="fi-FI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6575" indent="-317500">
              <a:lnSpc>
                <a:spcPct val="150000"/>
              </a:lnSpc>
              <a:buFont typeface="Calibri" panose="020F0502020204030204" pitchFamily="34" charset="0"/>
              <a:buChar char="‒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 источника света;</a:t>
            </a:r>
            <a:endParaRPr lang="fi-FI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6575" indent="-317500">
              <a:lnSpc>
                <a:spcPct val="150000"/>
              </a:lnSpc>
              <a:buFont typeface="Calibri" panose="020F0502020204030204" pitchFamily="34" charset="0"/>
              <a:buChar char="‒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качества изображения и количества трассируемых лучей;</a:t>
            </a:r>
            <a:endParaRPr lang="fi-FI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6575" indent="-317500">
              <a:lnSpc>
                <a:spcPct val="150000"/>
              </a:lnSpc>
              <a:buFont typeface="Calibri" panose="020F0502020204030204" pitchFamily="34" charset="0"/>
              <a:buChar char="‒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 и экспорт сцены;</a:t>
            </a:r>
            <a:endParaRPr lang="fi-FI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6575" indent="-317500">
              <a:lnSpc>
                <a:spcPct val="150000"/>
              </a:lnSpc>
              <a:buFont typeface="Calibri" panose="020F0502020204030204" pitchFamily="34" charset="0"/>
              <a:buChar char="‒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преломление и отражение лучей от линз в связи с углом луча;</a:t>
            </a:r>
            <a:endParaRPr lang="fi-FI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6575" indent="-317500">
              <a:lnSpc>
                <a:spcPct val="150000"/>
              </a:lnSpc>
              <a:buFont typeface="Calibri" panose="020F0502020204030204" pitchFamily="34" charset="0"/>
              <a:buChar char="‒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сохранение состояния приложения при перезагрузке страницы.</a:t>
            </a:r>
            <a:endParaRPr lang="fi-FI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56517" y="498995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381814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573002" y="306217"/>
            <a:ext cx="5045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ИСПОЛЬЗУЕМЫЕ СРЕДСТВА</a:t>
            </a: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A9E4BC55-70C8-2340-9B5A-CF28A1111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758" y="2157413"/>
            <a:ext cx="3171825" cy="31718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D83FA6-51AB-FB4D-98F4-00620FD4F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9695" y="1509998"/>
            <a:ext cx="4318608" cy="18051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81E5A5-012D-2E41-94A6-C8A60981E2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2978" y="3924299"/>
            <a:ext cx="5012042" cy="250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205397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9243</TotalTime>
  <Words>505</Words>
  <Application>Microsoft Macintosh PowerPoint</Application>
  <PresentationFormat>Widescreen</PresentationFormat>
  <Paragraphs>91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System Font Regular</vt:lpstr>
      <vt:lpstr>Times New Roman</vt:lpstr>
      <vt:lpstr>Office Theme</vt:lpstr>
      <vt:lpstr>Дипломный проект  Веб-приложение «Симулятор распространения света оптической системы»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diakov.net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Дипломный проект  Программно-аппаратный комплекс «Виртуальная обсерватория»</dc:title>
  <dc:creator>RePack by Diakov</dc:creator>
  <cp:lastModifiedBy>Григорий Зарипов</cp:lastModifiedBy>
  <cp:revision>39</cp:revision>
  <dcterms:created xsi:type="dcterms:W3CDTF">2017-06-05T07:24:42Z</dcterms:created>
  <dcterms:modified xsi:type="dcterms:W3CDTF">2018-06-22T11:06:27Z</dcterms:modified>
</cp:coreProperties>
</file>

<file path=docProps/thumbnail.jpeg>
</file>